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6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4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</p:sldIdLst>
  <p:sldSz cy="5143500" cx="9144000"/>
  <p:notesSz cx="6858000" cy="9144000"/>
  <p:embeddedFontLst>
    <p:embeddedFont>
      <p:font typeface="Lato"/>
      <p:regular r:id="rId14"/>
      <p:bold r:id="rId15"/>
      <p:italic r:id="rId16"/>
      <p:boldItalic r:id="rId17"/>
    </p:embeddedFont>
    <p:embeddedFont>
      <p:font typeface="Open Sans SemiBold"/>
      <p:regular r:id="rId18"/>
      <p:bold r:id="rId19"/>
      <p:italic r:id="rId20"/>
      <p:boldItalic r:id="rId21"/>
    </p:embeddedFont>
    <p:embeddedFont>
      <p:font typeface="Open Sans"/>
      <p:regular r:id="rId22"/>
      <p:bold r:id="rId23"/>
      <p:italic r:id="rId24"/>
      <p:boldItalic r:id="rId25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OpenSansSemiBold-italic.fntdata"/><Relationship Id="rId22" Type="http://schemas.openxmlformats.org/officeDocument/2006/relationships/font" Target="fonts/OpenSans-regular.fntdata"/><Relationship Id="rId21" Type="http://schemas.openxmlformats.org/officeDocument/2006/relationships/font" Target="fonts/OpenSansSemiBold-boldItalic.fntdata"/><Relationship Id="rId24" Type="http://schemas.openxmlformats.org/officeDocument/2006/relationships/font" Target="fonts/OpenSans-italic.fntdata"/><Relationship Id="rId23" Type="http://schemas.openxmlformats.org/officeDocument/2006/relationships/font" Target="fonts/OpenSans-bold.fntdata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25" Type="http://schemas.openxmlformats.org/officeDocument/2006/relationships/font" Target="fonts/OpenSans-boldItalic.fnt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5" Type="http://schemas.openxmlformats.org/officeDocument/2006/relationships/font" Target="fonts/Lato-bold.fntdata"/><Relationship Id="rId14" Type="http://schemas.openxmlformats.org/officeDocument/2006/relationships/font" Target="fonts/Lato-regular.fntdata"/><Relationship Id="rId17" Type="http://schemas.openxmlformats.org/officeDocument/2006/relationships/font" Target="fonts/Lato-boldItalic.fntdata"/><Relationship Id="rId16" Type="http://schemas.openxmlformats.org/officeDocument/2006/relationships/font" Target="fonts/Lato-italic.fntdata"/><Relationship Id="rId19" Type="http://schemas.openxmlformats.org/officeDocument/2006/relationships/font" Target="fonts/OpenSansSemiBold-bold.fntdata"/><Relationship Id="rId18" Type="http://schemas.openxmlformats.org/officeDocument/2006/relationships/font" Target="fonts/OpenSansSemiBold-regular.fntdata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0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slide_fxyddkkzxsxzstktgajn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" name="Google Shape;32;slide_fxyddkkzxsxzstktgajn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Created from: https://www.youtube.com/watch?v=mGIvnTnpWrM</a:t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6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slide_pilfypljepduebmhiqub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" name="Google Shape;38;slide_pilfypljepduebmhiqub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slide_ajhxavfkachajbjftohl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6" name="Google Shape;46;slide_ajhxavfkachajbjftohl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slide_wdzcrfcntbwemgatdnrs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3" name="Google Shape;53;slide_wdzcrfcntbwemgatdnrs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slide_khmrhyhmjmiddeydrntx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0" name="Google Shape;60;slide_khmrhyhmjmiddeydrntx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slide_exwbderxsdhylsdtfwsr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7" name="Google Shape;67;slide_exwbderxsdhylsdtfwsr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slide_fqrhockaviarcqzotyoo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4" name="Google Shape;74;slide_fqrhockaviarcqzotyoo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9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slide_kczqrxbkyluidijlzeix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1" name="Google Shape;81;slide_kczqrxbkyluidijlzeix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bg>
      <p:bgPr>
        <a:solidFill>
          <a:srgbClr val="0289C4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729450" y="1322450"/>
            <a:ext cx="7688100" cy="1664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Font typeface="Open Sans"/>
              <a:buNone/>
              <a:defRPr sz="420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729627" y="3172900"/>
            <a:ext cx="7688100" cy="541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Open Sans"/>
              <a:buNone/>
              <a:defRPr sz="160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 with description">
  <p:cSld name="TITLE_1">
    <p:bg>
      <p:bgPr>
        <a:solidFill>
          <a:srgbClr val="0289C4"/>
        </a:solidFill>
      </p:bgPr>
    </p:bg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ctrTitle"/>
          </p:nvPr>
        </p:nvSpPr>
        <p:spPr>
          <a:xfrm>
            <a:off x="729450" y="1322450"/>
            <a:ext cx="7688100" cy="1664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Open Sans"/>
              <a:buNone/>
              <a:defRPr sz="360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15" name="Google Shape;15;p3"/>
          <p:cNvSpPr txBox="1"/>
          <p:nvPr>
            <p:ph idx="1" type="subTitle"/>
          </p:nvPr>
        </p:nvSpPr>
        <p:spPr>
          <a:xfrm>
            <a:off x="729627" y="3172900"/>
            <a:ext cx="7688100" cy="541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Open Sans SemiBold"/>
              <a:buNone/>
              <a:defRPr sz="2600">
                <a:solidFill>
                  <a:schemeClr val="lt1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16" name="Google Shape;16;p3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bg>
      <p:bgPr>
        <a:solidFill>
          <a:srgbClr val="0289C4"/>
        </a:solidFill>
      </p:bgPr>
    </p:bg>
    <p:spTree>
      <p:nvGrpSpPr>
        <p:cNvPr id="17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4"/>
          <p:cNvSpPr txBox="1"/>
          <p:nvPr>
            <p:ph type="title"/>
          </p:nvPr>
        </p:nvSpPr>
        <p:spPr>
          <a:xfrm>
            <a:off x="729450" y="1322450"/>
            <a:ext cx="7688400" cy="1518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727650" y="780450"/>
            <a:ext cx="7688700" cy="53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1pPr>
            <a:lvl2pPr lvl="1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2pPr>
            <a:lvl3pPr lvl="2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3pPr>
            <a:lvl4pPr lvl="3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4pPr>
            <a:lvl5pPr lvl="4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5pPr>
            <a:lvl6pPr lvl="5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6pPr>
            <a:lvl7pPr lvl="6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7pPr>
            <a:lvl8pPr lvl="7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8pPr>
            <a:lvl9pPr lvl="8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729450" y="1612250"/>
            <a:ext cx="7688700" cy="3213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23" name="Google Shape;23;p5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24" name="Google Shape;24;p5"/>
          <p:cNvSpPr/>
          <p:nvPr/>
        </p:nvSpPr>
        <p:spPr>
          <a:xfrm>
            <a:off x="0" y="0"/>
            <a:ext cx="9144000" cy="393600"/>
          </a:xfrm>
          <a:prstGeom prst="rect">
            <a:avLst/>
          </a:prstGeom>
          <a:solidFill>
            <a:srgbClr val="0289C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idx="1" type="body"/>
          </p:nvPr>
        </p:nvSpPr>
        <p:spPr>
          <a:xfrm>
            <a:off x="724950" y="4372551"/>
            <a:ext cx="7697400" cy="4605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1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treamline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Open Sans"/>
              <a:buNone/>
              <a:defRPr b="1" sz="28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Open Sans"/>
              <a:buNone/>
              <a:defRPr b="1" sz="28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Open Sans"/>
              <a:buNone/>
              <a:defRPr b="1" sz="28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Open Sans"/>
              <a:buNone/>
              <a:defRPr b="1" sz="28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Open Sans"/>
              <a:buNone/>
              <a:defRPr b="1" sz="28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Open Sans"/>
              <a:buNone/>
              <a:defRPr b="1" sz="28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Open Sans"/>
              <a:buNone/>
              <a:defRPr b="1" sz="28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Open Sans"/>
              <a:buNone/>
              <a:defRPr b="1" sz="28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Open Sans"/>
              <a:buNone/>
              <a:defRPr b="1" sz="28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115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300"/>
              <a:buFont typeface="Open Sans"/>
              <a:buChar char="●"/>
              <a:defRPr sz="1300"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indent="-29845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Open Sans"/>
              <a:buChar char="○"/>
              <a:defRPr sz="1100"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indent="-29845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Open Sans"/>
              <a:buChar char="■"/>
              <a:defRPr sz="1100"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indent="-29845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Open Sans"/>
              <a:buChar char="●"/>
              <a:defRPr sz="1100"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indent="-29845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Open Sans"/>
              <a:buChar char="○"/>
              <a:defRPr sz="1100"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indent="-29845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Open Sans"/>
              <a:buChar char="■"/>
              <a:defRPr sz="1100"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indent="-29845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Open Sans"/>
              <a:buChar char="●"/>
              <a:defRPr sz="1100"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indent="-29845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Open Sans"/>
              <a:buChar char="○"/>
              <a:defRPr sz="1100"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indent="-29845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Open Sans"/>
              <a:buChar char="■"/>
              <a:defRPr sz="1100"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 algn="r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2pPr>
            <a:lvl3pPr lvl="2" algn="r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3pPr>
            <a:lvl4pPr lvl="3" algn="r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4pPr>
            <a:lvl5pPr lvl="4" algn="r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5pPr>
            <a:lvl6pPr lvl="5" algn="r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6pPr>
            <a:lvl7pPr lvl="6" algn="r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7pPr>
            <a:lvl8pPr lvl="7" algn="r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8pPr>
            <a:lvl9pPr lvl="8" algn="r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7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5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3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2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4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3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8"/>
          <p:cNvSpPr txBox="1"/>
          <p:nvPr/>
        </p:nvSpPr>
        <p:spPr>
          <a:xfrm>
            <a:off x="381000" y="1333500"/>
            <a:ext cx="8255100" cy="1524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dk2"/>
              </a:solidFill>
            </a:endParaRPr>
          </a:p>
        </p:txBody>
      </p:sp>
      <p:sp>
        <p:nvSpPr>
          <p:cNvPr id="35" name="Google Shape;35;p8"/>
          <p:cNvSpPr txBox="1"/>
          <p:nvPr>
            <p:ph type="title"/>
          </p:nvPr>
        </p:nvSpPr>
        <p:spPr>
          <a:xfrm>
            <a:off x="664350" y="1603625"/>
            <a:ext cx="7688400" cy="1518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LoginTC Managed Enrollment: A Step-by-Step Guide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9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9"/>
          <p:cNvSpPr txBox="1"/>
          <p:nvPr/>
        </p:nvSpPr>
        <p:spPr>
          <a:xfrm>
            <a:off x="317500" y="406400"/>
            <a:ext cx="8382000" cy="571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500">
              <a:solidFill>
                <a:schemeClr val="dk2"/>
              </a:solidFill>
            </a:endParaRPr>
          </a:p>
        </p:txBody>
      </p:sp>
      <p:sp>
        <p:nvSpPr>
          <p:cNvPr id="41" name="Google Shape;41;p9"/>
          <p:cNvSpPr txBox="1"/>
          <p:nvPr>
            <p:ph type="title"/>
          </p:nvPr>
        </p:nvSpPr>
        <p:spPr>
          <a:xfrm>
            <a:off x="727650" y="780450"/>
            <a:ext cx="7688700" cy="53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Getting Started: Enrollment Email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2" name="Google Shape;42;p9"/>
          <p:cNvSpPr txBox="1"/>
          <p:nvPr>
            <p:ph idx="1" type="body"/>
          </p:nvPr>
        </p:nvSpPr>
        <p:spPr>
          <a:xfrm>
            <a:off x="729450" y="1612250"/>
            <a:ext cx="3842400" cy="3213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1115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en"/>
              <a:t>Look for an enrollment link from your IT administrator</a:t>
            </a:r>
            <a:endParaRPr/>
          </a:p>
          <a:p>
            <a:pPr indent="-31115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en"/>
              <a:t>Click the enrollment link in your email</a:t>
            </a:r>
            <a:endParaRPr/>
          </a:p>
          <a:p>
            <a:pPr indent="0" lvl="0" marL="457200" rtl="0" algn="l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50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pic>
        <p:nvPicPr>
          <p:cNvPr id="43" name="Google Shape;43;p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724250" y="1468050"/>
            <a:ext cx="4267350" cy="249796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7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48;p10"/>
          <p:cNvSpPr txBox="1"/>
          <p:nvPr>
            <p:ph type="title"/>
          </p:nvPr>
        </p:nvSpPr>
        <p:spPr>
          <a:xfrm>
            <a:off x="727650" y="780450"/>
            <a:ext cx="7688700" cy="53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First Steps in the Enrollment Portal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9" name="Google Shape;49;p10"/>
          <p:cNvSpPr txBox="1"/>
          <p:nvPr>
            <p:ph idx="1" type="body"/>
          </p:nvPr>
        </p:nvSpPr>
        <p:spPr>
          <a:xfrm>
            <a:off x="4572000" y="1612250"/>
            <a:ext cx="3846000" cy="3213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1115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en"/>
              <a:t>Click "Start enrollment with LoginTC Managed"</a:t>
            </a:r>
            <a:endParaRPr/>
          </a:p>
          <a:p>
            <a:pPr indent="-31115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en"/>
              <a:t>You may need to enter your username and password</a:t>
            </a:r>
            <a:endParaRPr/>
          </a:p>
          <a:p>
            <a:pPr indent="0" lvl="0" marL="457200" rtl="0" algn="l">
              <a:lnSpc>
                <a:spcPct val="150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pic>
        <p:nvPicPr>
          <p:cNvPr id="50" name="Google Shape;50;p1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468050"/>
            <a:ext cx="4267199" cy="249787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1"/>
          <p:cNvSpPr txBox="1"/>
          <p:nvPr>
            <p:ph type="title"/>
          </p:nvPr>
        </p:nvSpPr>
        <p:spPr>
          <a:xfrm>
            <a:off x="727650" y="780450"/>
            <a:ext cx="7688700" cy="53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Choosing Your Authentication Method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6" name="Google Shape;56;p11"/>
          <p:cNvSpPr txBox="1"/>
          <p:nvPr>
            <p:ph idx="1" type="body"/>
          </p:nvPr>
        </p:nvSpPr>
        <p:spPr>
          <a:xfrm>
            <a:off x="729450" y="1612250"/>
            <a:ext cx="3842700" cy="3213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1115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en"/>
              <a:t>Select "Software Token" from authentication methods</a:t>
            </a:r>
            <a:endParaRPr/>
          </a:p>
          <a:p>
            <a:pPr indent="-31115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en"/>
              <a:t>A QR code will appear on your screen</a:t>
            </a:r>
            <a:endParaRPr/>
          </a:p>
        </p:txBody>
      </p:sp>
      <p:pic>
        <p:nvPicPr>
          <p:cNvPr id="57" name="Google Shape;57;p1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724550" y="1468050"/>
            <a:ext cx="4267051" cy="249778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2"/>
          <p:cNvSpPr txBox="1"/>
          <p:nvPr>
            <p:ph type="title"/>
          </p:nvPr>
        </p:nvSpPr>
        <p:spPr>
          <a:xfrm>
            <a:off x="727650" y="780450"/>
            <a:ext cx="7688700" cy="53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Download the Authenticator App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3" name="Google Shape;63;p12"/>
          <p:cNvSpPr txBox="1"/>
          <p:nvPr>
            <p:ph idx="1" type="body"/>
          </p:nvPr>
        </p:nvSpPr>
        <p:spPr>
          <a:xfrm>
            <a:off x="4572000" y="1612250"/>
            <a:ext cx="3846000" cy="3213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1115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en"/>
              <a:t>Open App Store (iOS or Android)</a:t>
            </a:r>
            <a:endParaRPr/>
          </a:p>
          <a:p>
            <a:pPr indent="-31115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en"/>
              <a:t>Search for "LoginTC Authenticator"</a:t>
            </a:r>
            <a:endParaRPr/>
          </a:p>
          <a:p>
            <a:pPr indent="-31115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en"/>
              <a:t>Look for the app by Cyphercor Incorporated</a:t>
            </a:r>
            <a:endParaRPr/>
          </a:p>
          <a:p>
            <a:pPr indent="-31115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en"/>
              <a:t>Install the green LoginTC Authenticator App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pic>
        <p:nvPicPr>
          <p:cNvPr id="64" name="Google Shape;64;p1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468050"/>
            <a:ext cx="4267199" cy="249787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3"/>
          <p:cNvSpPr txBox="1"/>
          <p:nvPr>
            <p:ph type="title"/>
          </p:nvPr>
        </p:nvSpPr>
        <p:spPr>
          <a:xfrm>
            <a:off x="727650" y="780450"/>
            <a:ext cx="7688700" cy="53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Setting Up the Authenticator App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0" name="Google Shape;70;p13"/>
          <p:cNvSpPr txBox="1"/>
          <p:nvPr>
            <p:ph idx="1" type="body"/>
          </p:nvPr>
        </p:nvSpPr>
        <p:spPr>
          <a:xfrm>
            <a:off x="729450" y="1612250"/>
            <a:ext cx="3842700" cy="3213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1115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en"/>
              <a:t>Open the app</a:t>
            </a:r>
            <a:endParaRPr/>
          </a:p>
          <a:p>
            <a:pPr indent="-31115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en"/>
              <a:t>Swipe through introductory cards</a:t>
            </a:r>
            <a:endParaRPr/>
          </a:p>
          <a:p>
            <a:pPr indent="-31115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en"/>
              <a:t>Tap "Get Started"</a:t>
            </a:r>
            <a:endParaRPr/>
          </a:p>
          <a:p>
            <a:pPr indent="-31115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en"/>
              <a:t>Select "Scan QR Code"</a:t>
            </a:r>
            <a:endParaRPr/>
          </a:p>
          <a:p>
            <a:pPr indent="-31115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en"/>
              <a:t>Use your device's camera to scan the QR code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pic>
        <p:nvPicPr>
          <p:cNvPr id="71" name="Google Shape;71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724550" y="1468050"/>
            <a:ext cx="4267051" cy="249778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5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14"/>
          <p:cNvSpPr txBox="1"/>
          <p:nvPr>
            <p:ph type="title"/>
          </p:nvPr>
        </p:nvSpPr>
        <p:spPr>
          <a:xfrm>
            <a:off x="727650" y="780450"/>
            <a:ext cx="7688700" cy="53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Verifying Your Setup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7" name="Google Shape;77;p14"/>
          <p:cNvSpPr txBox="1"/>
          <p:nvPr>
            <p:ph idx="1" type="body"/>
          </p:nvPr>
        </p:nvSpPr>
        <p:spPr>
          <a:xfrm>
            <a:off x="4572000" y="1612250"/>
            <a:ext cx="3846000" cy="3213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1115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en"/>
              <a:t>Enter the six-digit code from the app</a:t>
            </a:r>
            <a:endParaRPr/>
          </a:p>
          <a:p>
            <a:pPr indent="-31115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en"/>
              <a:t>Click "Verify" in your browser</a:t>
            </a:r>
            <a:endParaRPr/>
          </a:p>
          <a:p>
            <a:pPr indent="-31115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en"/>
              <a:t>Complete the enrollment process</a:t>
            </a:r>
            <a:endParaRPr/>
          </a:p>
        </p:txBody>
      </p:sp>
      <p:pic>
        <p:nvPicPr>
          <p:cNvPr id="78" name="Google Shape;78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468050"/>
            <a:ext cx="4267199" cy="249787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2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15"/>
          <p:cNvSpPr txBox="1"/>
          <p:nvPr>
            <p:ph type="title"/>
          </p:nvPr>
        </p:nvSpPr>
        <p:spPr>
          <a:xfrm>
            <a:off x="727650" y="780450"/>
            <a:ext cx="7688700" cy="53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First Login with Multi-Factor Authentication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4" name="Google Shape;84;p15"/>
          <p:cNvSpPr txBox="1"/>
          <p:nvPr>
            <p:ph idx="1" type="body"/>
          </p:nvPr>
        </p:nvSpPr>
        <p:spPr>
          <a:xfrm>
            <a:off x="729450" y="1612250"/>
            <a:ext cx="3842700" cy="3213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1115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en"/>
              <a:t>Go to your LoginTC protected application</a:t>
            </a:r>
            <a:endParaRPr/>
          </a:p>
          <a:p>
            <a:pPr indent="-31115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en"/>
              <a:t>Enter your first-factor credentials (username/password)</a:t>
            </a:r>
            <a:endParaRPr/>
          </a:p>
          <a:p>
            <a:pPr indent="-31115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en"/>
              <a:t>When prompted, enter the six-digit code from your app</a:t>
            </a:r>
            <a:endParaRPr/>
          </a:p>
          <a:p>
            <a:pPr indent="-31115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en"/>
              <a:t>Click "Log In"</a:t>
            </a:r>
            <a:endParaRPr/>
          </a:p>
        </p:txBody>
      </p:sp>
      <p:pic>
        <p:nvPicPr>
          <p:cNvPr id="85" name="Google Shape;85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724550" y="1468050"/>
            <a:ext cx="4267051" cy="249778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Cyphercor">
  <a:themeElements>
    <a:clrScheme name="Streamline">
      <a:dk1>
        <a:srgbClr val="1A9988"/>
      </a:dk1>
      <a:lt1>
        <a:srgbClr val="FFFFFF"/>
      </a:lt1>
      <a:dk2>
        <a:srgbClr val="1A1A1A"/>
      </a:dk2>
      <a:lt2>
        <a:srgbClr val="E9EDEE"/>
      </a:lt2>
      <a:accent1>
        <a:srgbClr val="595959"/>
      </a:accent1>
      <a:accent2>
        <a:srgbClr val="6AA4C8"/>
      </a:accent2>
      <a:accent3>
        <a:srgbClr val="EB5600"/>
      </a:accent3>
      <a:accent4>
        <a:srgbClr val="A2FFE8"/>
      </a:accent4>
      <a:accent5>
        <a:srgbClr val="1C3678"/>
      </a:accent5>
      <a:accent6>
        <a:srgbClr val="FFB8A2"/>
      </a:accent6>
      <a:hlink>
        <a:srgbClr val="1C3678"/>
      </a:hlink>
      <a:folHlink>
        <a:srgbClr val="1C3678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